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jHcgpHHBbfodrNjdtWZC0svReE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B57D7-B4DA-4580-B039-11BF15C23B8E}" v="2" dt="2022-07-29T13:14:47.638"/>
  </p1510:revLst>
</p1510:revInfo>
</file>

<file path=ppt/tableStyles.xml><?xml version="1.0" encoding="utf-8"?>
<a:tblStyleLst xmlns:a="http://schemas.openxmlformats.org/drawingml/2006/main" def="{72A00476-F50D-43E8-B016-6EACEC13D8D4}">
  <a:tblStyle styleId="{72A00476-F50D-43E8-B016-6EACEC13D8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1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43" Type="http://schemas.microsoft.com/office/2015/10/relationships/revisionInfo" Target="revisionInfo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d, Karen" userId="03e0a620-12e0-4659-b840-c4b1c9c157d2" providerId="ADAL" clId="{BB5B57D7-B4DA-4580-B039-11BF15C23B8E}"/>
    <pc:docChg chg="undo custSel modSld">
      <pc:chgData name="Ford, Karen" userId="03e0a620-12e0-4659-b840-c4b1c9c157d2" providerId="ADAL" clId="{BB5B57D7-B4DA-4580-B039-11BF15C23B8E}" dt="2022-07-29T13:05:52.001" v="579" actId="478"/>
      <pc:docMkLst>
        <pc:docMk/>
      </pc:docMkLst>
      <pc:sldChg chg="modSp mod">
        <pc:chgData name="Ford, Karen" userId="03e0a620-12e0-4659-b840-c4b1c9c157d2" providerId="ADAL" clId="{BB5B57D7-B4DA-4580-B039-11BF15C23B8E}" dt="2022-07-29T13:05:07.573" v="550"/>
        <pc:sldMkLst>
          <pc:docMk/>
          <pc:sldMk cId="0" sldId="256"/>
        </pc:sldMkLst>
        <pc:spChg chg="mod">
          <ac:chgData name="Ford, Karen" userId="03e0a620-12e0-4659-b840-c4b1c9c157d2" providerId="ADAL" clId="{BB5B57D7-B4DA-4580-B039-11BF15C23B8E}" dt="2022-07-29T13:05:07.573" v="550"/>
          <ac:spMkLst>
            <pc:docMk/>
            <pc:sldMk cId="0" sldId="256"/>
            <ac:spMk id="113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5:01.099" v="549"/>
        <pc:sldMkLst>
          <pc:docMk/>
          <pc:sldMk cId="0" sldId="257"/>
        </pc:sldMkLst>
        <pc:spChg chg="mod">
          <ac:chgData name="Ford, Karen" userId="03e0a620-12e0-4659-b840-c4b1c9c157d2" providerId="ADAL" clId="{BB5B57D7-B4DA-4580-B039-11BF15C23B8E}" dt="2022-07-29T13:05:01.099" v="549"/>
          <ac:spMkLst>
            <pc:docMk/>
            <pc:sldMk cId="0" sldId="257"/>
            <ac:spMk id="12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51.789" v="548"/>
        <pc:sldMkLst>
          <pc:docMk/>
          <pc:sldMk cId="0" sldId="258"/>
        </pc:sldMkLst>
        <pc:spChg chg="mod">
          <ac:chgData name="Ford, Karen" userId="03e0a620-12e0-4659-b840-c4b1c9c157d2" providerId="ADAL" clId="{BB5B57D7-B4DA-4580-B039-11BF15C23B8E}" dt="2022-07-29T13:04:51.789" v="548"/>
          <ac:spMkLst>
            <pc:docMk/>
            <pc:sldMk cId="0" sldId="258"/>
            <ac:spMk id="12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43.720" v="547"/>
        <pc:sldMkLst>
          <pc:docMk/>
          <pc:sldMk cId="0" sldId="259"/>
        </pc:sldMkLst>
        <pc:spChg chg="mod">
          <ac:chgData name="Ford, Karen" userId="03e0a620-12e0-4659-b840-c4b1c9c157d2" providerId="ADAL" clId="{BB5B57D7-B4DA-4580-B039-11BF15C23B8E}" dt="2022-07-29T13:04:43.720" v="547"/>
          <ac:spMkLst>
            <pc:docMk/>
            <pc:sldMk cId="0" sldId="259"/>
            <ac:spMk id="137" creationId="{00000000-0000-0000-0000-000000000000}"/>
          </ac:spMkLst>
        </pc:spChg>
      </pc:sldChg>
      <pc:sldChg chg="delSp modSp mod">
        <pc:chgData name="Ford, Karen" userId="03e0a620-12e0-4659-b840-c4b1c9c157d2" providerId="ADAL" clId="{BB5B57D7-B4DA-4580-B039-11BF15C23B8E}" dt="2022-07-29T13:05:52.001" v="579" actId="478"/>
        <pc:sldMkLst>
          <pc:docMk/>
          <pc:sldMk cId="0" sldId="260"/>
        </pc:sldMkLst>
        <pc:spChg chg="del mod">
          <ac:chgData name="Ford, Karen" userId="03e0a620-12e0-4659-b840-c4b1c9c157d2" providerId="ADAL" clId="{BB5B57D7-B4DA-4580-B039-11BF15C23B8E}" dt="2022-07-29T13:05:52.001" v="579" actId="478"/>
          <ac:spMkLst>
            <pc:docMk/>
            <pc:sldMk cId="0" sldId="260"/>
            <ac:spMk id="150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23.209" v="545"/>
        <pc:sldMkLst>
          <pc:docMk/>
          <pc:sldMk cId="0" sldId="261"/>
        </pc:sldMkLst>
        <pc:spChg chg="mod">
          <ac:chgData name="Ford, Karen" userId="03e0a620-12e0-4659-b840-c4b1c9c157d2" providerId="ADAL" clId="{BB5B57D7-B4DA-4580-B039-11BF15C23B8E}" dt="2022-07-29T13:04:23.209" v="545"/>
          <ac:spMkLst>
            <pc:docMk/>
            <pc:sldMk cId="0" sldId="261"/>
            <ac:spMk id="158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16.122" v="544"/>
        <pc:sldMkLst>
          <pc:docMk/>
          <pc:sldMk cId="0" sldId="262"/>
        </pc:sldMkLst>
        <pc:spChg chg="mod">
          <ac:chgData name="Ford, Karen" userId="03e0a620-12e0-4659-b840-c4b1c9c157d2" providerId="ADAL" clId="{BB5B57D7-B4DA-4580-B039-11BF15C23B8E}" dt="2022-07-29T13:04:16.122" v="544"/>
          <ac:spMkLst>
            <pc:docMk/>
            <pc:sldMk cId="0" sldId="262"/>
            <ac:spMk id="166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06.097" v="543"/>
        <pc:sldMkLst>
          <pc:docMk/>
          <pc:sldMk cId="0" sldId="263"/>
        </pc:sldMkLst>
        <pc:spChg chg="mod">
          <ac:chgData name="Ford, Karen" userId="03e0a620-12e0-4659-b840-c4b1c9c157d2" providerId="ADAL" clId="{BB5B57D7-B4DA-4580-B039-11BF15C23B8E}" dt="2022-07-29T13:04:06.097" v="543"/>
          <ac:spMkLst>
            <pc:docMk/>
            <pc:sldMk cId="0" sldId="263"/>
            <ac:spMk id="174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49.869" v="542"/>
        <pc:sldMkLst>
          <pc:docMk/>
          <pc:sldMk cId="0" sldId="264"/>
        </pc:sldMkLst>
        <pc:spChg chg="mod">
          <ac:chgData name="Ford, Karen" userId="03e0a620-12e0-4659-b840-c4b1c9c157d2" providerId="ADAL" clId="{BB5B57D7-B4DA-4580-B039-11BF15C23B8E}" dt="2022-07-29T13:03:49.869" v="542"/>
          <ac:spMkLst>
            <pc:docMk/>
            <pc:sldMk cId="0" sldId="264"/>
            <ac:spMk id="18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40.473" v="541"/>
        <pc:sldMkLst>
          <pc:docMk/>
          <pc:sldMk cId="0" sldId="265"/>
        </pc:sldMkLst>
        <pc:spChg chg="mod">
          <ac:chgData name="Ford, Karen" userId="03e0a620-12e0-4659-b840-c4b1c9c157d2" providerId="ADAL" clId="{BB5B57D7-B4DA-4580-B039-11BF15C23B8E}" dt="2022-07-29T13:03:40.473" v="541"/>
          <ac:spMkLst>
            <pc:docMk/>
            <pc:sldMk cId="0" sldId="265"/>
            <ac:spMk id="190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26.766" v="539"/>
        <pc:sldMkLst>
          <pc:docMk/>
          <pc:sldMk cId="0" sldId="266"/>
        </pc:sldMkLst>
        <pc:spChg chg="mod">
          <ac:chgData name="Ford, Karen" userId="03e0a620-12e0-4659-b840-c4b1c9c157d2" providerId="ADAL" clId="{BB5B57D7-B4DA-4580-B039-11BF15C23B8E}" dt="2022-07-29T13:03:26.766" v="539"/>
          <ac:spMkLst>
            <pc:docMk/>
            <pc:sldMk cId="0" sldId="266"/>
            <ac:spMk id="20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20.380" v="538" actId="121"/>
        <pc:sldMkLst>
          <pc:docMk/>
          <pc:sldMk cId="0" sldId="267"/>
        </pc:sldMkLst>
        <pc:spChg chg="mod">
          <ac:chgData name="Ford, Karen" userId="03e0a620-12e0-4659-b840-c4b1c9c157d2" providerId="ADAL" clId="{BB5B57D7-B4DA-4580-B039-11BF15C23B8E}" dt="2022-07-29T13:03:20.380" v="538" actId="121"/>
          <ac:spMkLst>
            <pc:docMk/>
            <pc:sldMk cId="0" sldId="267"/>
            <ac:spMk id="208" creationId="{00000000-0000-0000-0000-000000000000}"/>
          </ac:spMkLst>
        </pc:spChg>
        <pc:picChg chg="mod">
          <ac:chgData name="Ford, Karen" userId="03e0a620-12e0-4659-b840-c4b1c9c157d2" providerId="ADAL" clId="{BB5B57D7-B4DA-4580-B039-11BF15C23B8E}" dt="2022-07-29T12:58:11.185" v="328" actId="14100"/>
          <ac:picMkLst>
            <pc:docMk/>
            <pc:sldMk cId="0" sldId="267"/>
            <ac:picMk id="209" creationId="{00000000-0000-0000-0000-000000000000}"/>
          </ac:picMkLst>
        </pc:picChg>
      </pc:sldChg>
      <pc:sldChg chg="modSp mod">
        <pc:chgData name="Ford, Karen" userId="03e0a620-12e0-4659-b840-c4b1c9c157d2" providerId="ADAL" clId="{BB5B57D7-B4DA-4580-B039-11BF15C23B8E}" dt="2022-07-29T13:03:08.626" v="536"/>
        <pc:sldMkLst>
          <pc:docMk/>
          <pc:sldMk cId="0" sldId="268"/>
        </pc:sldMkLst>
        <pc:spChg chg="mod">
          <ac:chgData name="Ford, Karen" userId="03e0a620-12e0-4659-b840-c4b1c9c157d2" providerId="ADAL" clId="{BB5B57D7-B4DA-4580-B039-11BF15C23B8E}" dt="2022-07-29T13:03:08.626" v="536"/>
          <ac:spMkLst>
            <pc:docMk/>
            <pc:sldMk cId="0" sldId="268"/>
            <ac:spMk id="21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57.630" v="535"/>
        <pc:sldMkLst>
          <pc:docMk/>
          <pc:sldMk cId="0" sldId="269"/>
        </pc:sldMkLst>
        <pc:spChg chg="mod">
          <ac:chgData name="Ford, Karen" userId="03e0a620-12e0-4659-b840-c4b1c9c157d2" providerId="ADAL" clId="{BB5B57D7-B4DA-4580-B039-11BF15C23B8E}" dt="2022-07-29T13:02:57.630" v="535"/>
          <ac:spMkLst>
            <pc:docMk/>
            <pc:sldMk cId="0" sldId="269"/>
            <ac:spMk id="22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49.773" v="534" actId="121"/>
        <pc:sldMkLst>
          <pc:docMk/>
          <pc:sldMk cId="0" sldId="270"/>
        </pc:sldMkLst>
        <pc:spChg chg="mod">
          <ac:chgData name="Ford, Karen" userId="03e0a620-12e0-4659-b840-c4b1c9c157d2" providerId="ADAL" clId="{BB5B57D7-B4DA-4580-B039-11BF15C23B8E}" dt="2022-07-29T12:59:08.564" v="403" actId="1076"/>
          <ac:spMkLst>
            <pc:docMk/>
            <pc:sldMk cId="0" sldId="270"/>
            <ac:spMk id="231" creationId="{00000000-0000-0000-0000-000000000000}"/>
          </ac:spMkLst>
        </pc:spChg>
        <pc:spChg chg="mod">
          <ac:chgData name="Ford, Karen" userId="03e0a620-12e0-4659-b840-c4b1c9c157d2" providerId="ADAL" clId="{BB5B57D7-B4DA-4580-B039-11BF15C23B8E}" dt="2022-07-29T13:02:49.773" v="534" actId="121"/>
          <ac:spMkLst>
            <pc:docMk/>
            <pc:sldMk cId="0" sldId="270"/>
            <ac:spMk id="23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2:59:29.793" v="441" actId="20577"/>
        <pc:sldMkLst>
          <pc:docMk/>
          <pc:sldMk cId="0" sldId="271"/>
        </pc:sldMkLst>
        <pc:spChg chg="mod">
          <ac:chgData name="Ford, Karen" userId="03e0a620-12e0-4659-b840-c4b1c9c157d2" providerId="ADAL" clId="{BB5B57D7-B4DA-4580-B039-11BF15C23B8E}" dt="2022-07-29T12:59:29.793" v="441" actId="20577"/>
          <ac:spMkLst>
            <pc:docMk/>
            <pc:sldMk cId="0" sldId="271"/>
            <ac:spMk id="24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30.832" v="532"/>
        <pc:sldMkLst>
          <pc:docMk/>
          <pc:sldMk cId="0" sldId="272"/>
        </pc:sldMkLst>
        <pc:spChg chg="mod">
          <ac:chgData name="Ford, Karen" userId="03e0a620-12e0-4659-b840-c4b1c9c157d2" providerId="ADAL" clId="{BB5B57D7-B4DA-4580-B039-11BF15C23B8E}" dt="2022-07-29T13:02:30.832" v="532"/>
          <ac:spMkLst>
            <pc:docMk/>
            <pc:sldMk cId="0" sldId="272"/>
            <ac:spMk id="24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22.705" v="530"/>
        <pc:sldMkLst>
          <pc:docMk/>
          <pc:sldMk cId="0" sldId="273"/>
        </pc:sldMkLst>
        <pc:spChg chg="mod">
          <ac:chgData name="Ford, Karen" userId="03e0a620-12e0-4659-b840-c4b1c9c157d2" providerId="ADAL" clId="{BB5B57D7-B4DA-4580-B039-11BF15C23B8E}" dt="2022-07-29T13:02:22.705" v="530"/>
          <ac:spMkLst>
            <pc:docMk/>
            <pc:sldMk cId="0" sldId="273"/>
            <ac:spMk id="256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2:59:54.529" v="443" actId="121"/>
        <pc:sldMkLst>
          <pc:docMk/>
          <pc:sldMk cId="0" sldId="274"/>
        </pc:sldMkLst>
        <pc:spChg chg="mod">
          <ac:chgData name="Ford, Karen" userId="03e0a620-12e0-4659-b840-c4b1c9c157d2" providerId="ADAL" clId="{BB5B57D7-B4DA-4580-B039-11BF15C23B8E}" dt="2022-07-29T12:59:54.529" v="443" actId="121"/>
          <ac:spMkLst>
            <pc:docMk/>
            <pc:sldMk cId="0" sldId="274"/>
            <ac:spMk id="26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10.813" v="444"/>
        <pc:sldMkLst>
          <pc:docMk/>
          <pc:sldMk cId="0" sldId="275"/>
        </pc:sldMkLst>
        <pc:spChg chg="mod">
          <ac:chgData name="Ford, Karen" userId="03e0a620-12e0-4659-b840-c4b1c9c157d2" providerId="ADAL" clId="{BB5B57D7-B4DA-4580-B039-11BF15C23B8E}" dt="2022-07-29T13:00:10.813" v="444"/>
          <ac:spMkLst>
            <pc:docMk/>
            <pc:sldMk cId="0" sldId="275"/>
            <ac:spMk id="27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19.185" v="445"/>
        <pc:sldMkLst>
          <pc:docMk/>
          <pc:sldMk cId="0" sldId="276"/>
        </pc:sldMkLst>
        <pc:spChg chg="mod">
          <ac:chgData name="Ford, Karen" userId="03e0a620-12e0-4659-b840-c4b1c9c157d2" providerId="ADAL" clId="{BB5B57D7-B4DA-4580-B039-11BF15C23B8E}" dt="2022-07-29T13:00:19.185" v="445"/>
          <ac:spMkLst>
            <pc:docMk/>
            <pc:sldMk cId="0" sldId="276"/>
            <ac:spMk id="27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27.878" v="446"/>
        <pc:sldMkLst>
          <pc:docMk/>
          <pc:sldMk cId="0" sldId="277"/>
        </pc:sldMkLst>
        <pc:spChg chg="mod">
          <ac:chgData name="Ford, Karen" userId="03e0a620-12e0-4659-b840-c4b1c9c157d2" providerId="ADAL" clId="{BB5B57D7-B4DA-4580-B039-11BF15C23B8E}" dt="2022-07-29T13:00:27.878" v="446"/>
          <ac:spMkLst>
            <pc:docMk/>
            <pc:sldMk cId="0" sldId="277"/>
            <ac:spMk id="28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47.342" v="485" actId="20577"/>
        <pc:sldMkLst>
          <pc:docMk/>
          <pc:sldMk cId="0" sldId="278"/>
        </pc:sldMkLst>
        <pc:spChg chg="mod">
          <ac:chgData name="Ford, Karen" userId="03e0a620-12e0-4659-b840-c4b1c9c157d2" providerId="ADAL" clId="{BB5B57D7-B4DA-4580-B039-11BF15C23B8E}" dt="2022-07-29T13:00:47.342" v="485" actId="20577"/>
          <ac:spMkLst>
            <pc:docMk/>
            <pc:sldMk cId="0" sldId="278"/>
            <ac:spMk id="29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07.163" v="523" actId="20577"/>
        <pc:sldMkLst>
          <pc:docMk/>
          <pc:sldMk cId="0" sldId="279"/>
        </pc:sldMkLst>
        <pc:spChg chg="mod">
          <ac:chgData name="Ford, Karen" userId="03e0a620-12e0-4659-b840-c4b1c9c157d2" providerId="ADAL" clId="{BB5B57D7-B4DA-4580-B039-11BF15C23B8E}" dt="2022-07-29T13:01:07.163" v="523" actId="20577"/>
          <ac:spMkLst>
            <pc:docMk/>
            <pc:sldMk cId="0" sldId="279"/>
            <ac:spMk id="303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20.311" v="524"/>
        <pc:sldMkLst>
          <pc:docMk/>
          <pc:sldMk cId="0" sldId="280"/>
        </pc:sldMkLst>
        <pc:spChg chg="mod">
          <ac:chgData name="Ford, Karen" userId="03e0a620-12e0-4659-b840-c4b1c9c157d2" providerId="ADAL" clId="{BB5B57D7-B4DA-4580-B039-11BF15C23B8E}" dt="2022-07-29T13:01:20.311" v="524"/>
          <ac:spMkLst>
            <pc:docMk/>
            <pc:sldMk cId="0" sldId="280"/>
            <ac:spMk id="31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28.966" v="525"/>
        <pc:sldMkLst>
          <pc:docMk/>
          <pc:sldMk cId="0" sldId="281"/>
        </pc:sldMkLst>
        <pc:spChg chg="mod">
          <ac:chgData name="Ford, Karen" userId="03e0a620-12e0-4659-b840-c4b1c9c157d2" providerId="ADAL" clId="{BB5B57D7-B4DA-4580-B039-11BF15C23B8E}" dt="2022-07-29T13:01:28.966" v="525"/>
          <ac:spMkLst>
            <pc:docMk/>
            <pc:sldMk cId="0" sldId="281"/>
            <ac:spMk id="31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36.640" v="526"/>
        <pc:sldMkLst>
          <pc:docMk/>
          <pc:sldMk cId="0" sldId="282"/>
        </pc:sldMkLst>
        <pc:spChg chg="mod">
          <ac:chgData name="Ford, Karen" userId="03e0a620-12e0-4659-b840-c4b1c9c157d2" providerId="ADAL" clId="{BB5B57D7-B4DA-4580-B039-11BF15C23B8E}" dt="2022-07-29T13:01:36.640" v="526"/>
          <ac:spMkLst>
            <pc:docMk/>
            <pc:sldMk cId="0" sldId="282"/>
            <ac:spMk id="32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53.395" v="527"/>
        <pc:sldMkLst>
          <pc:docMk/>
          <pc:sldMk cId="0" sldId="283"/>
        </pc:sldMkLst>
        <pc:spChg chg="mod">
          <ac:chgData name="Ford, Karen" userId="03e0a620-12e0-4659-b840-c4b1c9c157d2" providerId="ADAL" clId="{BB5B57D7-B4DA-4580-B039-11BF15C23B8E}" dt="2022-07-29T13:01:53.395" v="527"/>
          <ac:spMkLst>
            <pc:docMk/>
            <pc:sldMk cId="0" sldId="283"/>
            <ac:spMk id="33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01.037" v="529"/>
        <pc:sldMkLst>
          <pc:docMk/>
          <pc:sldMk cId="0" sldId="284"/>
        </pc:sldMkLst>
        <pc:spChg chg="mod">
          <ac:chgData name="Ford, Karen" userId="03e0a620-12e0-4659-b840-c4b1c9c157d2" providerId="ADAL" clId="{BB5B57D7-B4DA-4580-B039-11BF15C23B8E}" dt="2022-07-29T13:02:01.037" v="529"/>
          <ac:spMkLst>
            <pc:docMk/>
            <pc:sldMk cId="0" sldId="284"/>
            <ac:spMk id="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202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ford@shu.ac.u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/>
              <a:t>Use your own title as appropriate but please acknowledge where the activity comes from at some point in the proceedings and invite feedback to pass back to Karen  at: 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karen.ford@shu.ac.uk</a:t>
            </a:r>
            <a:r>
              <a:rPr lang="en-GB"/>
              <a:t>  – thanks.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09" name="Google Shape;109;p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Ask participants to imagine they are a design tutor(!)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This the design brief their students were given</a:t>
            </a:r>
            <a:endParaRPr/>
          </a:p>
        </p:txBody>
      </p:sp>
      <p:sp>
        <p:nvSpPr>
          <p:cNvPr id="186" name="Google Shape;186;p10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4" name="Google Shape;194;p1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Tell them to get ready to grade the illustration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Three possible grades:  Merit, Pass or Fail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will be given 2 minutes to decide on their own.  While marking write down any issues, or observations to feed into later discussion.</a:t>
            </a:r>
            <a:endParaRPr/>
          </a:p>
        </p:txBody>
      </p:sp>
      <p:sp>
        <p:nvSpPr>
          <p:cNvPr id="195" name="Google Shape;195;p1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1-2 mins to make a decision then: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you have a small group (less than 40):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Give the blank white cards and get them to record their grade privately without discussion and turn the card face down in front of them.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 you give the signal they reveal the grade awarded to each other.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take a tally for each grade on the table and report back – summarise in tabular form on whiteboard if poss.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in larger group: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Take a show of hands for each grade: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Who thinks Pass, Merit, Fail?</a:t>
            </a:r>
            <a:endParaRPr/>
          </a:p>
        </p:txBody>
      </p:sp>
      <p:sp>
        <p:nvSpPr>
          <p:cNvPr id="206" name="Google Shape;206;p1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2" name="Google Shape;212;p1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Did we all agree on a Merit, pass or fail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Why/why not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And even if we did – does this mean we marked accurately?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No- because we do not know how we each came to the judgement we made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Ask them to think about the last question then move to the next slide which  lists the evidence for achieving learning outcomes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The learning outcomes for this were that students’ illustrations would demonstrate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greeting card illustration on the theme of Emotions that: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Communicates specific emotions clearly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an appropriate range of emotions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 range of colours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space in a flexible way to enable adaptation to alternative card formats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a few mins to make a decision then do as before (below):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/>
              <a:t>This time also ask if anyone changed their mind from the first marking…why?</a:t>
            </a:r>
            <a:endParaRPr b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----------------------------------------------------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you have a small group (less than 40):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Give out blank white cards and get them to record their grade privately without discussion and turn the card face down in front of them.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 you give the signal they reveal the grade awarded to each other.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take a tally for each grade on the table and report back – summarise in tabular form on whiteboard if poss.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larger group: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Take a show of hands for each grade: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Who thinks Pass, Merit, Fail?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6" name="Google Shape;236;p1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Did we all agree on a Merit, pass or fail this time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Why/why not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And even if we did – does this mean we marked accurately?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 - because we still do not know how exactly we each came to the judgement we made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We only know what evidence of achievement to look for what else do we need to know?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– elicit answer from whole group (level of achievement)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Or just move to next slide.</a:t>
            </a:r>
            <a:endParaRPr/>
          </a:p>
        </p:txBody>
      </p:sp>
      <p:sp>
        <p:nvSpPr>
          <p:cNvPr id="237" name="Google Shape;237;p1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4" name="Google Shape;244;p1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need the level – see next slide</a:t>
            </a:r>
            <a:endParaRPr/>
          </a:p>
        </p:txBody>
      </p:sp>
      <p:sp>
        <p:nvSpPr>
          <p:cNvPr id="245" name="Google Shape;245;p1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2" name="Google Shape;252;p1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Distribute the assessment criteria handout 1 per person.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Elicit all the names for this item e.g. matrix, rubric etc etc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Tell them they will be given longer to assess this time and that they need to tick the ‘box’ for each aspect to show their decisions for each.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Remind them to write down and issues or observations for the discussion that’s coming up.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anyone asks about weighting say its equally weighted – if not say nothing about this.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9" name="Google Shape;259;p1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After giving them longer (you judge how long) to mark, ask them to calculate/determine the overall grade to be awarded.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Someone should ask about weighting if it hasn’t already come up.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Observe the number of Merit, Pass and Fail as before.  </a:t>
            </a:r>
            <a:endParaRPr/>
          </a:p>
        </p:txBody>
      </p:sp>
      <p:sp>
        <p:nvSpPr>
          <p:cNvPr id="260" name="Google Shape;260;p19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Here are the learning outcomes (this is the one related to the ‘Face it’ activity – see the PDF of entire three hour workshop for wider context)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We will be talking about learning outcomes in relation to assessment later more today.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6" name="Google Shape;266;p20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might not still all agree – i.e. not consistent among markers – this is reliability which we will talk about next.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Ask them to discuss with peers: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 grade you awarded and why – look for areas of agreement and disagreement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What issues did you discover from discussion and as you were assessing?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After the discussion ask groups or areas of the room to feedback their findings, in particular problems and how they could be addressed.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Things to note </a:t>
            </a:r>
            <a:r>
              <a:rPr lang="en-GB"/>
              <a:t>if don’t come out of feedback (below are the key ones only – there are many more).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 criteria forces you to ‘pass’ even though the drawing is quite poor and unlikely to be acceptable greeting card material(!)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Point out no learning outcomes related to purpose or atheistic qualities and therefore no assessment criteria for this either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We don’t know the weighting or if any aspect of the criteria has to ‘pass’ for the overall grade to be a pass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How to measure ambiguity – you are marking alone so how can judgements be made about agreement!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Use of terms and their meaning in this case is ‘appropriate use of colour’ really just about the number used – format could be specified in sizes or templates?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Exemplars could be used to ‘standardise’ / calibrate markers before marking to strive for consistency.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Giving the criteria to students and supporting them to develop their assessment literacy (e.g. through working with exemplars)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Finally ask how these issues are dealt with in their own experience of marking </a:t>
            </a:r>
            <a:r>
              <a:rPr lang="en-GB" b="0"/>
              <a:t>– this usually happens without having to prompt.</a:t>
            </a:r>
            <a:endParaRPr b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0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4" name="Google Shape;274;p2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Suggestions for what to do if you experience problems with the criteria…pointing out the injustice to students of not applying the criteria consistently when you mark their work.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Also, the problems that arise by of comparing pieces of work with each other instead of using the criteria against each one.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2" name="Google Shape;282;p2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22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0" name="Google Shape;290;p2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Recapping this far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Now time for reliability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Standardisation of markers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 reliability – between markers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Intra reliability – by same marker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task reliability (one year to the next and if there is more than one paper).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 reliability – between papers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Intra reliability – between questions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2-3 mins with neighbours then be ready to report your ideas back to the group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Take answers to factors that can affect reliability expected responses – subjectivity, bias, ‘the pile’, time constraints etc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Move to next slide for answer to what can be done…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6" name="Google Shape;306;p2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These are the processes designed to ensure reliability …well at least strive for it…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What happens in your department?</a:t>
            </a:r>
            <a:endParaRPr/>
          </a:p>
        </p:txBody>
      </p:sp>
      <p:sp>
        <p:nvSpPr>
          <p:cNvPr id="307" name="Google Shape;307;p2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14" name="Google Shape;314;p2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Ask if anyone has experience of working with an External examiner – draw on that for an overview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not add your own experience in here.</a:t>
            </a:r>
            <a:endParaRPr/>
          </a:p>
        </p:txBody>
      </p:sp>
      <p:sp>
        <p:nvSpPr>
          <p:cNvPr id="315" name="Google Shape;315;p2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2" name="Google Shape;322;p2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Practice will vary – check in advance do not wait until you have a pile of marking or skills sessions to assess, ask at the beginning of the module.</a:t>
            </a:r>
            <a:endParaRPr/>
          </a:p>
        </p:txBody>
      </p:sp>
      <p:sp>
        <p:nvSpPr>
          <p:cNvPr id="323" name="Google Shape;323;p2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30" name="Google Shape;330;p2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 you do these now?</a:t>
            </a:r>
            <a:endParaRPr/>
          </a:p>
        </p:txBody>
      </p:sp>
      <p:sp>
        <p:nvSpPr>
          <p:cNvPr id="331" name="Google Shape;331;p2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Briefly outline these and say we will focus on validity first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Framework for learning design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Intended</a:t>
            </a:r>
            <a:r>
              <a:rPr lang="en-GB"/>
              <a:t> Learning outcome – what the learners are expected to achieve – intended because you can never be sure that they will achieve them.  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Assessment tasks – how the outcomes are measured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Teaching &amp; learning activities -  to enable learners to achieve outcomes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Called Constructive Alignment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Don’t linger – simple example coming on next slide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Reference: Biggs, J.B. &amp; Tang, C. (2011). </a:t>
            </a:r>
            <a:r>
              <a:rPr lang="en-GB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for quality learning at university: what the student does.  </a:t>
            </a: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Maidenhead: Open University Press, 4th 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4" name="Google Shape;154;p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 minute with a neighbour to discuss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For a module (programme too) who decides?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 these answers and see if they have anything to add.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Then move on.</a:t>
            </a:r>
            <a:endParaRPr/>
          </a:p>
        </p:txBody>
      </p:sp>
      <p:sp>
        <p:nvSpPr>
          <p:cNvPr id="170" name="Google Shape;170;p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likely to be a wide range of knowledge amongst participants about assessment criteria.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activity is designed to help us consider why we use assessment criteria, ILOs and briefs and what happens when we don’t.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participants who are knowledgeable about assessment to please just go with it, so others get the benefit of working through the process.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Ask all while marking write down any issues or observations to fed into later discussion.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8" name="Google Shape;178;p9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52400"/>
            <a:ext cx="1185516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3"/>
          <p:cNvSpPr txBox="1">
            <a:spLocks noGrp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lvl="5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lvl="6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lvl="7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lvl="8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1" name="Google Shape;21;p33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4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rgbClr val="2A196F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2A196F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41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1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1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body" idx="1"/>
          </p:nvPr>
        </p:nvSpPr>
        <p:spPr>
          <a:xfrm rot="5400000">
            <a:off x="2857500" y="114300"/>
            <a:ext cx="3733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3"/>
          <p:cNvSpPr txBox="1">
            <a:spLocks noGrp="1"/>
          </p:cNvSpPr>
          <p:nvPr>
            <p:ph type="title"/>
          </p:nvPr>
        </p:nvSpPr>
        <p:spPr>
          <a:xfrm rot="5400000">
            <a:off x="5448300" y="2705100"/>
            <a:ext cx="4724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body" idx="1"/>
          </p:nvPr>
        </p:nvSpPr>
        <p:spPr>
          <a:xfrm rot="5400000">
            <a:off x="1257300" y="723900"/>
            <a:ext cx="4724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3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4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44"/>
          <p:cNvSpPr txBox="1">
            <a:spLocks noGrp="1"/>
          </p:cNvSpPr>
          <p:nvPr>
            <p:ph type="body" idx="2"/>
          </p:nvPr>
        </p:nvSpPr>
        <p:spPr>
          <a:xfrm>
            <a:off x="4800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44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4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4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A196F"/>
                </a:solidFill>
              </a:defRPr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52400"/>
            <a:ext cx="1185516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2"/>
          <p:cNvSpPr txBox="1">
            <a:spLocks noGrp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lvl="5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lvl="6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lvl="7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lvl="8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49" name="Google Shape;49;p32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Char char="•"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body" idx="2"/>
          </p:nvPr>
        </p:nvSpPr>
        <p:spPr>
          <a:xfrm>
            <a:off x="4800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Char char="•"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8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8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9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  <a:defRPr sz="28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rgbClr val="2A196F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2A196F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0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152400"/>
            <a:ext cx="1185515" cy="3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0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9" name="Google Shape;29;p3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" y="152400"/>
            <a:ext cx="1185515" cy="3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>
            <a:spLocks noGrp="1"/>
          </p:cNvSpPr>
          <p:nvPr>
            <p:ph type="ctrTitle"/>
          </p:nvPr>
        </p:nvSpPr>
        <p:spPr>
          <a:xfrm>
            <a:off x="611560" y="1844824"/>
            <a:ext cx="8229600" cy="23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Let’s ‘Face it’: Striving for Fair, accurate and transparent assessment</a:t>
            </a:r>
            <a:endParaRPr/>
          </a:p>
        </p:txBody>
      </p:sp>
      <p:sp>
        <p:nvSpPr>
          <p:cNvPr id="112" name="Google Shape;112;p1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Dr Karen Ford</a:t>
            </a:r>
            <a:br>
              <a:rPr lang="en-GB"/>
            </a:br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ftr" idx="11"/>
          </p:nvPr>
        </p:nvSpPr>
        <p:spPr>
          <a:xfrm>
            <a:off x="643018" y="651892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design brief</a:t>
            </a:r>
            <a:endParaRPr/>
          </a:p>
        </p:txBody>
      </p:sp>
      <p:sp>
        <p:nvSpPr>
          <p:cNvPr id="189" name="Google Shape;189;p1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Create an illustration for a greeting card using the theme “Emotions”.  The illustration should use a range of colours and the design should be flexible to enable adaptation to a range of card formats.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90" name="Google Shape;190;p10"/>
          <p:cNvSpPr txBox="1">
            <a:spLocks noGrp="1"/>
          </p:cNvSpPr>
          <p:nvPr>
            <p:ph type="ftr" idx="11"/>
          </p:nvPr>
        </p:nvSpPr>
        <p:spPr>
          <a:xfrm>
            <a:off x="611560" y="660947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91" name="Google Shape;19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240" y="404664"/>
            <a:ext cx="1944216" cy="1615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Grade the illustration</a:t>
            </a:r>
            <a:endParaRPr/>
          </a:p>
        </p:txBody>
      </p:sp>
      <p:sp>
        <p:nvSpPr>
          <p:cNvPr id="198" name="Google Shape;198;p1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Merit?</a:t>
            </a:r>
            <a:endParaRPr/>
          </a:p>
          <a:p>
            <a:pPr marL="342900" lvl="0" indent="-342900" algn="l" rtl="0">
              <a:spcBef>
                <a:spcPts val="132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Pass?</a:t>
            </a:r>
            <a:endParaRPr/>
          </a:p>
          <a:p>
            <a:pPr marL="342900" lvl="0" indent="-342900" algn="l" rtl="0">
              <a:spcBef>
                <a:spcPts val="132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Fail?</a:t>
            </a:r>
            <a:endParaRPr/>
          </a:p>
        </p:txBody>
      </p:sp>
      <p:pic>
        <p:nvPicPr>
          <p:cNvPr id="199" name="Google Shape;199;p11" descr="C:\Temp\Temporary Internet Files\Content.IE5\YCQ68GYV\MC900423171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1879" y="2420888"/>
            <a:ext cx="684076" cy="684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1" descr="C:\Temp\Temporary Internet Files\Content.IE5\5FS8FZT5\MC900423169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1880" y="3386366"/>
            <a:ext cx="684075" cy="6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1" descr="C:\Temp\Temporary Internet Files\Content.IE5\YCQ68GYV\MC900423167[1].wm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1880" y="4221088"/>
            <a:ext cx="684075" cy="68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1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"/>
          <p:cNvSpPr txBox="1">
            <a:spLocks noGrp="1"/>
          </p:cNvSpPr>
          <p:nvPr>
            <p:ph type="ftr" idx="11"/>
          </p:nvPr>
        </p:nvSpPr>
        <p:spPr>
          <a:xfrm>
            <a:off x="2919264" y="6581336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09" name="Google Shape;20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08" y="590393"/>
            <a:ext cx="7056784" cy="5571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Marking outcome</a:t>
            </a:r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87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 on the grade to be awarded?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Why, why not?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If we all agree, have we marked accurately?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Ask yourself how would we know? (think about evidence)</a:t>
            </a:r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ftr" idx="11"/>
          </p:nvPr>
        </p:nvSpPr>
        <p:spPr>
          <a:xfrm>
            <a:off x="609600" y="6501081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What were we measuring (outcomes)?</a:t>
            </a:r>
            <a:endParaRPr sz="3600"/>
          </a:p>
        </p:txBody>
      </p:sp>
      <p:sp>
        <p:nvSpPr>
          <p:cNvPr id="224" name="Google Shape;224;p1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Communicates specific emotions clearly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an appropriate range of emotions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a range of colours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space in a flexible way to enable adaptation to alternative card formats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660066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660066"/>
                </a:solidFill>
              </a:rPr>
              <a:t>Mark again using these</a:t>
            </a:r>
            <a:endParaRPr dirty="0"/>
          </a:p>
        </p:txBody>
      </p:sp>
      <p:sp>
        <p:nvSpPr>
          <p:cNvPr id="225" name="Google Shape;225;p14"/>
          <p:cNvSpPr txBox="1">
            <a:spLocks noGrp="1"/>
          </p:cNvSpPr>
          <p:nvPr>
            <p:ph type="ftr" idx="11"/>
          </p:nvPr>
        </p:nvSpPr>
        <p:spPr>
          <a:xfrm>
            <a:off x="60960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body" idx="1"/>
          </p:nvPr>
        </p:nvSpPr>
        <p:spPr>
          <a:xfrm>
            <a:off x="914400" y="4869160"/>
            <a:ext cx="8229600" cy="187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Communicates specific emotions clearly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an appropriate range of emotions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a range of colours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space in a flexible way to enable adaptation to              alternative card formats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32" name="Google Shape;232;p15"/>
          <p:cNvSpPr txBox="1">
            <a:spLocks noGrp="1"/>
          </p:cNvSpPr>
          <p:nvPr>
            <p:ph type="ftr" idx="11"/>
          </p:nvPr>
        </p:nvSpPr>
        <p:spPr>
          <a:xfrm>
            <a:off x="2915816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33" name="Google Shape;2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4852" y="116632"/>
            <a:ext cx="5966534" cy="4752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Marking outcome</a:t>
            </a:r>
            <a:endParaRPr/>
          </a:p>
        </p:txBody>
      </p:sp>
      <p:sp>
        <p:nvSpPr>
          <p:cNvPr id="240" name="Google Shape;240;p16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 on the grade to be awarded?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Why, why not?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If we all agree, have we marked accurately?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b="1"/>
              <a:t>What else</a:t>
            </a:r>
            <a:r>
              <a:rPr lang="en-GB"/>
              <a:t> do we need to know?</a:t>
            </a:r>
            <a:endParaRPr/>
          </a:p>
        </p:txBody>
      </p:sp>
      <p:sp>
        <p:nvSpPr>
          <p:cNvPr id="241" name="Google Shape;241;p1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criteria specify</a:t>
            </a:r>
            <a:br>
              <a:rPr lang="en-GB"/>
            </a:br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The evidence used to determine the </a:t>
            </a:r>
            <a:r>
              <a:rPr lang="en-GB" b="1"/>
              <a:t>achievement</a:t>
            </a:r>
            <a:r>
              <a:rPr lang="en-GB"/>
              <a:t> of the learning outcomes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Evidence used to determine the </a:t>
            </a:r>
            <a:r>
              <a:rPr lang="en-GB" b="1"/>
              <a:t>level</a:t>
            </a:r>
            <a:r>
              <a:rPr lang="en-GB"/>
              <a:t> of achievement</a:t>
            </a:r>
            <a:endParaRPr/>
          </a:p>
        </p:txBody>
      </p:sp>
      <p:sp>
        <p:nvSpPr>
          <p:cNvPr id="249" name="Google Shape;249;p17"/>
          <p:cNvSpPr txBox="1">
            <a:spLocks noGrp="1"/>
          </p:cNvSpPr>
          <p:nvPr>
            <p:ph type="ftr" idx="11"/>
          </p:nvPr>
        </p:nvSpPr>
        <p:spPr>
          <a:xfrm>
            <a:off x="611560" y="6581336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Google Shape;255;p18"/>
          <p:cNvGraphicFramePr/>
          <p:nvPr/>
        </p:nvGraphicFramePr>
        <p:xfrm>
          <a:off x="107504" y="1556792"/>
          <a:ext cx="8784975" cy="3384375"/>
        </p:xfrm>
        <a:graphic>
          <a:graphicData uri="http://schemas.openxmlformats.org/drawingml/2006/table">
            <a:tbl>
              <a:tblPr>
                <a:noFill/>
                <a:tableStyleId>{72A00476-F50D-43E8-B016-6EACEC13D8D4}</a:tableStyleId>
              </a:tblPr>
              <a:tblGrid>
                <a:gridCol w="144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Descriptor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Merit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Fail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Clarity of emotions 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clearly identifiable with viewers highly likely to agree on all of the emotions represented, ambiguity is very unlikely.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clearly identifiable with viewers highly likely to agree on some of the emotions represented, but a level of ambiguity is evident.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not clearly identifiable with viewers highly unlikely to agree on any of the emotions represented; a high level of ambiguity is evident.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Range of emotions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 than four different emotions are evident (the artist has attempted to represent more than three). 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different emotions are evident (the artist has attempted to represent three). 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 three different emotions are evident (the artist has not attempted to represent more than two)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of colour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 than four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or four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 two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of space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within the chosen format (rectangle or square or circle) and could fit in either of the other formats with little or no work required.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within the chosen format (rectangle or square or circle) but some work would be required to adapt the illustration to fit in either of the other formats.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poorly within the chosen format (rectangle or square or circle) and a significant amount would be required to adapt the illustration to fit in either of the other formats.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" name="Google Shape;256;p18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"/>
          <p:cNvSpPr txBox="1">
            <a:spLocks noGrp="1"/>
          </p:cNvSpPr>
          <p:nvPr>
            <p:ph type="ftr" idx="11"/>
          </p:nvPr>
        </p:nvSpPr>
        <p:spPr>
          <a:xfrm>
            <a:off x="2919264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63" name="Google Shape;26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503815"/>
            <a:ext cx="7344816" cy="5850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Learning outcome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None/>
            </a:pPr>
            <a:r>
              <a:rPr lang="en-GB" sz="2800" dirty="0"/>
              <a:t>By the end of the session, you should be able to: 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Discuss how to assess student work accurately and fairly</a:t>
            </a: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121" name="Google Shape;121;p2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did we do this time?</a:t>
            </a:r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issues does this raise for you?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can you do about them?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Valid marking</a:t>
            </a:r>
            <a:endParaRPr/>
          </a:p>
        </p:txBody>
      </p:sp>
      <p:sp>
        <p:nvSpPr>
          <p:cNvPr id="278" name="Google Shape;278;p2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Discuss any concerns about the criteria to your Module contact (this can help for the future)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However, your opinion of the criteria is irrelevant from a marking point of view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To ‘ensure’ valid marking you must use the criteria</a:t>
            </a:r>
            <a:endParaRPr/>
          </a:p>
        </p:txBody>
      </p:sp>
      <p:sp>
        <p:nvSpPr>
          <p:cNvPr id="279" name="Google Shape;279;p21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Checklist for markers:</a:t>
            </a:r>
            <a:endParaRPr/>
          </a:p>
        </p:txBody>
      </p:sp>
      <p:sp>
        <p:nvSpPr>
          <p:cNvPr id="286" name="Google Shape;286;p22"/>
          <p:cNvSpPr txBox="1">
            <a:spLocks noGrp="1"/>
          </p:cNvSpPr>
          <p:nvPr>
            <p:ph type="body" idx="1"/>
          </p:nvPr>
        </p:nvSpPr>
        <p:spPr>
          <a:xfrm>
            <a:off x="611560" y="2132856"/>
            <a:ext cx="8229600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is the assessment task?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teaching and learning activities have led to the assessment task?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learning outcomes are being assessed?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are the assessment criteria -evidence for achievement and levels</a:t>
            </a:r>
            <a:endParaRPr/>
          </a:p>
        </p:txBody>
      </p:sp>
      <p:sp>
        <p:nvSpPr>
          <p:cNvPr id="287" name="Google Shape;287;p22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Review: Key concepts</a:t>
            </a:r>
            <a:endParaRPr/>
          </a:p>
        </p:txBody>
      </p:sp>
      <p:sp>
        <p:nvSpPr>
          <p:cNvPr id="294" name="Google Shape;294;p2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3200"/>
              <a:buFont typeface="Arial"/>
              <a:buNone/>
            </a:pPr>
            <a:r>
              <a:rPr lang="en-GB">
                <a:solidFill>
                  <a:srgbClr val="525252"/>
                </a:solidFill>
              </a:rPr>
              <a:t>Validity: The assessor is measuring what the assessment is intended to measure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Reliability: Consistent marking - as an individual and among assessors (markers) </a:t>
            </a:r>
            <a:endParaRPr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</a:pPr>
            <a:r>
              <a:rPr lang="en-GB" sz="2400"/>
              <a:t>…and consistency across assessment activities e.g. exam papers across cohorts (but not your remit?)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  <p:sp>
        <p:nvSpPr>
          <p:cNvPr id="295" name="Google Shape;295;p23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Factors Affecting Reliability</a:t>
            </a:r>
            <a:endParaRPr/>
          </a:p>
        </p:txBody>
      </p:sp>
      <p:sp>
        <p:nvSpPr>
          <p:cNvPr id="302" name="Google Shape;302;p2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87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With your neighbours….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…..brainstorm the factors that can affect reliability in assessing student work.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…..identify what can be done to improve reliability?</a:t>
            </a:r>
            <a:endParaRPr/>
          </a:p>
        </p:txBody>
      </p:sp>
      <p:sp>
        <p:nvSpPr>
          <p:cNvPr id="303" name="Google Shape;303;p2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5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Processes</a:t>
            </a:r>
            <a:endParaRPr/>
          </a:p>
        </p:txBody>
      </p:sp>
      <p:sp>
        <p:nvSpPr>
          <p:cNvPr id="310" name="Google Shape;310;p25"/>
          <p:cNvSpPr txBox="1">
            <a:spLocks noGrp="1"/>
          </p:cNvSpPr>
          <p:nvPr>
            <p:ph type="body" idx="1"/>
          </p:nvPr>
        </p:nvSpPr>
        <p:spPr>
          <a:xfrm>
            <a:off x="539552" y="2132856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Standardisation</a:t>
            </a:r>
            <a:endParaRPr/>
          </a:p>
          <a:p>
            <a:pPr marL="857250" lvl="1" indent="-4572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To the marking criteria for individual marker consistency (before marking)</a:t>
            </a:r>
            <a:endParaRPr/>
          </a:p>
          <a:p>
            <a:pPr marL="857250" lvl="1" indent="-4572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Ask how your department does this (e.g. samples of work)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Moderation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Consistency among markers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311" name="Google Shape;311;p25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External Examiners</a:t>
            </a:r>
            <a:endParaRPr/>
          </a:p>
        </p:txBody>
      </p:sp>
      <p:sp>
        <p:nvSpPr>
          <p:cNvPr id="318" name="Google Shape;318;p26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The purpose of the external examiner system is to ensure: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the assessment system is rigorous, equitable and is fairly conducted,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student performance and degrees awarded are of an appropriate standard and are comparable nationally</a:t>
            </a:r>
            <a:endParaRPr/>
          </a:p>
        </p:txBody>
      </p:sp>
      <p:sp>
        <p:nvSpPr>
          <p:cNvPr id="319" name="Google Shape;319;p2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7"/>
          <p:cNvSpPr txBox="1">
            <a:spLocks noGrp="1"/>
          </p:cNvSpPr>
          <p:nvPr>
            <p:ph type="title"/>
          </p:nvPr>
        </p:nvSpPr>
        <p:spPr>
          <a:xfrm>
            <a:off x="611560" y="692696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to your checklist…</a:t>
            </a:r>
            <a:endParaRPr/>
          </a:p>
        </p:txBody>
      </p:sp>
      <p:sp>
        <p:nvSpPr>
          <p:cNvPr id="326" name="Google Shape;326;p27"/>
          <p:cNvSpPr txBox="1">
            <a:spLocks noGrp="1"/>
          </p:cNvSpPr>
          <p:nvPr>
            <p:ph type="body" idx="1"/>
          </p:nvPr>
        </p:nvSpPr>
        <p:spPr>
          <a:xfrm>
            <a:off x="539552" y="1700808"/>
            <a:ext cx="8229600" cy="438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is the assessment task?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teaching and learning activities have led to the assessment task?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learning outcomes are being assessed?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are the assessment criteria -evidence for achievement and levels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you be inducted?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you be standardised (e.g. examples of assessed work)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the assessment be moderated (and what is your role?)</a:t>
            </a:r>
            <a:endParaRPr/>
          </a:p>
          <a:p>
            <a:pPr marL="342900" lvl="0" indent="-265112" algn="l" rtl="0">
              <a:spcBef>
                <a:spcPts val="368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None/>
            </a:pPr>
            <a:endParaRPr sz="4900"/>
          </a:p>
        </p:txBody>
      </p:sp>
      <p:sp>
        <p:nvSpPr>
          <p:cNvPr id="327" name="Google Shape;327;p27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Learning outcome revisted</a:t>
            </a:r>
            <a:endParaRPr/>
          </a:p>
        </p:txBody>
      </p:sp>
      <p:sp>
        <p:nvSpPr>
          <p:cNvPr id="334" name="Google Shape;334;p2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Can you: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Discuss how to assess student work accurately and fairly?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335" name="Google Shape;335;p28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9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</a:t>
            </a:r>
            <a:endParaRPr/>
          </a:p>
        </p:txBody>
      </p:sp>
      <p:sp>
        <p:nvSpPr>
          <p:cNvPr id="341" name="Google Shape;341;p29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0050" lvl="1" indent="-3960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800"/>
              <a:buNone/>
            </a:pPr>
            <a:r>
              <a:rPr lang="en-GB" dirty="0"/>
              <a:t>Biggs, J.B. &amp; Tang, C. (2011). </a:t>
            </a:r>
            <a:r>
              <a:rPr lang="en-GB" i="1" dirty="0"/>
              <a:t>Teaching for quality learning at university: what the student does.  </a:t>
            </a:r>
            <a:r>
              <a:rPr lang="en-GB" dirty="0"/>
              <a:t>Maidenhead: Open University Press, 4th ed.</a:t>
            </a: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342" name="Google Shape;342;p29"/>
          <p:cNvSpPr txBox="1">
            <a:spLocks noGrp="1"/>
          </p:cNvSpPr>
          <p:nvPr>
            <p:ph type="ftr" idx="11"/>
          </p:nvPr>
        </p:nvSpPr>
        <p:spPr>
          <a:xfrm>
            <a:off x="611560" y="6581336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Overview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Assessment: 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Marking student work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Using assessment criteria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Moderation and external examiners</a:t>
            </a:r>
            <a:endParaRPr/>
          </a:p>
        </p:txBody>
      </p:sp>
      <p:sp>
        <p:nvSpPr>
          <p:cNvPr id="129" name="Google Shape;129;p3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Assessment: Key concepts</a:t>
            </a:r>
            <a:endParaRPr/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Validity: The assessor is measuring what the assessment is intended to measure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Reliability: Consistent marking - as an individual and among markers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755576" y="4619132"/>
            <a:ext cx="2295255" cy="169018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cap="flat" cmpd="sng">
            <a:solidFill>
              <a:srgbClr val="00D9D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Teaching &amp; Learning Activities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3320861" y="1484784"/>
            <a:ext cx="2295255" cy="183420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9999"/>
              </a:gs>
              <a:gs pos="100000">
                <a:srgbClr val="009999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Intended Learning Outcomes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6021161" y="4619132"/>
            <a:ext cx="2295255" cy="1690188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 cap="flat" cmpd="sng">
            <a:solidFill>
              <a:srgbClr val="F9F9F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Assessment Tasks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/>
          <p:nvPr/>
        </p:nvSpPr>
        <p:spPr>
          <a:xfrm rot="8146217">
            <a:off x="5972957" y="2991796"/>
            <a:ext cx="910578" cy="1714349"/>
          </a:xfrm>
          <a:prstGeom prst="up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9797"/>
              </a:gs>
              <a:gs pos="100000">
                <a:srgbClr val="009797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/>
          <p:nvPr/>
        </p:nvSpPr>
        <p:spPr>
          <a:xfrm rot="2777441">
            <a:off x="2017781" y="2818013"/>
            <a:ext cx="876853" cy="1780285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33CC"/>
          </a:solidFill>
          <a:ln w="9525" cap="flat" cmpd="sng">
            <a:solidFill>
              <a:srgbClr val="00D9D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"/>
          <p:cNvSpPr/>
          <p:nvPr/>
        </p:nvSpPr>
        <p:spPr>
          <a:xfrm rot="-5400000">
            <a:off x="4061428" y="4376868"/>
            <a:ext cx="910101" cy="2227748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966FF"/>
          </a:solidFill>
          <a:ln w="9525" cap="flat" cmpd="sng">
            <a:solidFill>
              <a:srgbClr val="F9F9F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293666" y="699393"/>
            <a:ext cx="8445624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Constructive Alignment Biggs (2011)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>
            <a:spLocks noGrp="1"/>
          </p:cNvSpPr>
          <p:nvPr>
            <p:ph type="title"/>
          </p:nvPr>
        </p:nvSpPr>
        <p:spPr>
          <a:xfrm>
            <a:off x="611560" y="1052736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</a:t>
            </a:r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body" idx="1"/>
          </p:nvPr>
        </p:nvSpPr>
        <p:spPr>
          <a:xfrm>
            <a:off x="611560" y="1700808"/>
            <a:ext cx="8229600" cy="453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Learning outcome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Students will be able to identify different types of unfair means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Teaching and learning activities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A lecture on types of unfair means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Assessment task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Multiple choice exam questions which require identification of types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58" name="Google Shape;158;p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Decision makers and processes</a:t>
            </a:r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 dirty="0"/>
              <a:t>Who decides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Learning outcomes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Assessment tasks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Teaching and learning activities</a:t>
            </a: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 dirty="0"/>
              <a:t>When and how?</a:t>
            </a:r>
            <a:endParaRPr dirty="0"/>
          </a:p>
        </p:txBody>
      </p:sp>
      <p:sp>
        <p:nvSpPr>
          <p:cNvPr id="166" name="Google Shape;166;p7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Answer…</a:t>
            </a:r>
            <a:endParaRPr/>
          </a:p>
        </p:txBody>
      </p:sp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Course Directors/Module convenors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When programmes/modules created or revised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Approval via a university process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Not part of your remit(?), but marking validly and reliably is(!)</a:t>
            </a: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ftr" idx="11"/>
          </p:nvPr>
        </p:nvSpPr>
        <p:spPr>
          <a:xfrm>
            <a:off x="60960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Validity</a:t>
            </a:r>
            <a:endParaRPr/>
          </a:p>
        </p:txBody>
      </p:sp>
      <p:sp>
        <p:nvSpPr>
          <p:cNvPr id="181" name="Google Shape;181;p9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So how can we ensure the assessor (you as marker) is measuring what the assessment is intended to measure?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Time to do some marking…</a:t>
            </a:r>
            <a:endParaRPr dirty="0"/>
          </a:p>
        </p:txBody>
      </p:sp>
      <p:sp>
        <p:nvSpPr>
          <p:cNvPr id="182" name="Google Shape;182;p9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uos_ppt_template_white">
  <a:themeElements>
    <a:clrScheme name="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os_ppt_template_white">
  <a:themeElements>
    <a:clrScheme name="">
      <a:dk1>
        <a:srgbClr val="00FFFF"/>
      </a:dk1>
      <a:lt1>
        <a:srgbClr val="FFFFFF"/>
      </a:lt1>
      <a:dk2>
        <a:srgbClr val="FFFF33"/>
      </a:dk2>
      <a:lt2>
        <a:srgbClr val="FCFBE3"/>
      </a:lt2>
      <a:accent1>
        <a:srgbClr val="FFFF00"/>
      </a:accent1>
      <a:accent2>
        <a:srgbClr val="B5B5B5"/>
      </a:accent2>
      <a:accent3>
        <a:srgbClr val="FFFFFF"/>
      </a:accent3>
      <a:accent4>
        <a:srgbClr val="00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2755</Words>
  <Application>Microsoft Office PowerPoint</Application>
  <PresentationFormat>On-screen Show (4:3)</PresentationFormat>
  <Paragraphs>336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tuos_ppt_template_white</vt:lpstr>
      <vt:lpstr>tuos_ppt_template_white</vt:lpstr>
      <vt:lpstr>Let’s ‘Face it’: Striving for Fair, accurate and transparent assessment</vt:lpstr>
      <vt:lpstr>Learning outcome</vt:lpstr>
      <vt:lpstr>Overview</vt:lpstr>
      <vt:lpstr>Assessment: Key concepts</vt:lpstr>
      <vt:lpstr>Constructive Alignment Biggs (2011)</vt:lpstr>
      <vt:lpstr>Example</vt:lpstr>
      <vt:lpstr>Decision makers and processes</vt:lpstr>
      <vt:lpstr>Answer…</vt:lpstr>
      <vt:lpstr>Validity</vt:lpstr>
      <vt:lpstr>The design brief</vt:lpstr>
      <vt:lpstr>Grade the illustration</vt:lpstr>
      <vt:lpstr>PowerPoint Presentation</vt:lpstr>
      <vt:lpstr>Marking outcome</vt:lpstr>
      <vt:lpstr>What were we measuring (outcomes)?</vt:lpstr>
      <vt:lpstr>PowerPoint Presentation</vt:lpstr>
      <vt:lpstr>Marking outcome</vt:lpstr>
      <vt:lpstr>Assessment criteria specify </vt:lpstr>
      <vt:lpstr>PowerPoint Presentation</vt:lpstr>
      <vt:lpstr>PowerPoint Presentation</vt:lpstr>
      <vt:lpstr>How did we do this time?</vt:lpstr>
      <vt:lpstr>Valid marking</vt:lpstr>
      <vt:lpstr>Checklist for markers:</vt:lpstr>
      <vt:lpstr>Review: Key concepts</vt:lpstr>
      <vt:lpstr>Factors Affecting Reliability</vt:lpstr>
      <vt:lpstr>Processes</vt:lpstr>
      <vt:lpstr>External Examiners</vt:lpstr>
      <vt:lpstr>Add to your checklist…</vt:lpstr>
      <vt:lpstr>Learning outcome revisted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‘Face it’: Striving for Fair, accurate and transparent assessment</dc:title>
  <dc:creator>Dr Karen Ford</dc:creator>
  <cp:lastModifiedBy>Baker, Gianina Renee</cp:lastModifiedBy>
  <cp:revision>1</cp:revision>
  <dcterms:created xsi:type="dcterms:W3CDTF">2011-12-13T16:55:01Z</dcterms:created>
  <dcterms:modified xsi:type="dcterms:W3CDTF">2025-03-03T19:12:25Z</dcterms:modified>
</cp:coreProperties>
</file>